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80" r:id="rId4"/>
    <p:sldId id="281" r:id="rId5"/>
    <p:sldId id="258" r:id="rId6"/>
    <p:sldId id="259" r:id="rId7"/>
    <p:sldId id="260" r:id="rId8"/>
    <p:sldId id="284" r:id="rId9"/>
    <p:sldId id="285" r:id="rId10"/>
    <p:sldId id="261" r:id="rId11"/>
    <p:sldId id="262" r:id="rId12"/>
    <p:sldId id="282" r:id="rId13"/>
    <p:sldId id="263" r:id="rId14"/>
    <p:sldId id="264" r:id="rId15"/>
    <p:sldId id="265" r:id="rId16"/>
    <p:sldId id="279" r:id="rId17"/>
    <p:sldId id="266" r:id="rId18"/>
    <p:sldId id="267" r:id="rId19"/>
    <p:sldId id="268" r:id="rId20"/>
    <p:sldId id="269" r:id="rId21"/>
    <p:sldId id="283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7701C56-C0CE-42EB-98B5-6D058E40076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D0C6409-6BCE-4452-A48F-58035222D4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534400" cy="2133600"/>
          </a:xfrm>
        </p:spPr>
        <p:txBody>
          <a:bodyPr>
            <a:normAutofit/>
          </a:bodyPr>
          <a:lstStyle/>
          <a:p>
            <a:pPr algn="ctr"/>
            <a:r>
              <a:rPr lang="ka-GE" dirty="0">
                <a:solidFill>
                  <a:schemeClr val="accent2">
                    <a:lumMod val="50000"/>
                  </a:schemeClr>
                </a:solidFill>
              </a:rPr>
              <a:t>თემა</a:t>
            </a:r>
            <a:r>
              <a:rPr lang="ka-GE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.2.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3600" dirty="0">
                <a:solidFill>
                  <a:schemeClr val="accent2">
                    <a:lumMod val="50000"/>
                  </a:schemeClr>
                </a:solidFill>
              </a:rPr>
              <a:t>კომპიუტერის ძირითადი კომპონენტები </a:t>
            </a:r>
            <a:endParaRPr lang="ka-GE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5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0"/>
            <a:ext cx="7467600" cy="136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/>
              <a:t>სისტემური პლატა კომპიუტერის ძირითადი ელემენტია,</a:t>
            </a:r>
            <a:r>
              <a:rPr lang="en-US" b="1" dirty="0"/>
              <a:t> </a:t>
            </a:r>
            <a:r>
              <a:rPr lang="ka-GE" b="1" dirty="0"/>
              <a:t>რომელზედაც დაყენდება და რომელსაც უერთდება კომპიუტერის ყველა კომპონენტი. 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9B12E6-EA98-44AA-BD09-682F7558A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69198"/>
            <a:ext cx="6896100" cy="50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0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F2D47-4C60-4758-8372-3A9EFF0F56D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381000"/>
            <a:ext cx="7467600" cy="6248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2000" b="1" dirty="0"/>
              <a:t>ფორმ-ფაქტორი</a:t>
            </a:r>
            <a:endParaRPr lang="ka-GE" sz="2000" dirty="0"/>
          </a:p>
          <a:p>
            <a:pPr marL="0" indent="0" algn="just">
              <a:buNone/>
            </a:pPr>
            <a:r>
              <a:rPr lang="ka-GE" sz="2000" dirty="0"/>
              <a:t>დედაპლატის დიზაინები განსხვავებული ზომისა და ფორმისაა, რასაც კომპიუტერის " ფორმ-ფაქტორს" ეძახიან. ის ინდივიდუალურია და ძირითადად დამოკიდებულია მწარმოებელზე.</a:t>
            </a:r>
            <a:r>
              <a:rPr lang="en-US" sz="2000" dirty="0"/>
              <a:t> </a:t>
            </a:r>
            <a:r>
              <a:rPr lang="ka-GE" sz="2000" dirty="0"/>
              <a:t>არსებობს დედაპლატის ფორმ-ფაქტორების მრავალი ტიპი. მაგ.: </a:t>
            </a:r>
            <a:r>
              <a:rPr lang="en-GB" sz="2000" dirty="0"/>
              <a:t>AT, ATX, BTX, NLX, LPX, XTX, </a:t>
            </a:r>
            <a:r>
              <a:rPr lang="en-GB" sz="2000" dirty="0" err="1"/>
              <a:t>microATX</a:t>
            </a:r>
            <a:r>
              <a:rPr lang="en-GB" sz="2000" dirty="0"/>
              <a:t>, Mini-ATX, </a:t>
            </a:r>
            <a:r>
              <a:rPr lang="en-GB" sz="2000" dirty="0" err="1"/>
              <a:t>MicroBTX</a:t>
            </a:r>
            <a:r>
              <a:rPr lang="en-GB" sz="2000" dirty="0"/>
              <a:t>, Mini-ITX, Nano-ITX, Pico-ITX </a:t>
            </a:r>
            <a:r>
              <a:rPr lang="ka-GE" sz="2000" dirty="0"/>
              <a:t>და ა.შ.</a:t>
            </a:r>
            <a:endParaRPr lang="en-US" sz="2000" dirty="0"/>
          </a:p>
          <a:p>
            <a:pPr marL="0" indent="0" algn="just">
              <a:buNone/>
            </a:pPr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AE2B0-BBFA-4A3C-83FA-6EBAFAA6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3200400"/>
            <a:ext cx="7106159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F8CFD-5A54-429E-852A-9A7A9F9CB2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5410200" cy="616915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ka-GE" sz="2000" b="1" dirty="0"/>
              <a:t>ჩიპსეტი</a:t>
            </a:r>
            <a:r>
              <a:rPr lang="ka-GE" sz="2000" dirty="0"/>
              <a:t> არის მიკროსქემათა ნაკრები, რომელიც არეგულირებს პროცესორს, მეხსიერების მოდულებს, გაფართოების სლოტებსა და პერიფერიებს შორის ინფორმაციის მიმოსვლას. </a:t>
            </a:r>
            <a:r>
              <a:rPr lang="ka-GE" sz="2000" b="1" dirty="0"/>
              <a:t>ჩიპსეტი</a:t>
            </a:r>
            <a:r>
              <a:rPr lang="ka-GE" sz="2000" dirty="0"/>
              <a:t> თავისი ფუნქციური დატვირთვით ორი ტიპის გვაქვს: ჩრდილოეთის </a:t>
            </a:r>
            <a:r>
              <a:rPr lang="ka-GE" sz="2000" b="1" dirty="0"/>
              <a:t>ჩიპსეტი(</a:t>
            </a:r>
            <a:r>
              <a:rPr lang="en-GB" sz="2000" b="1" dirty="0"/>
              <a:t>Northbridge) </a:t>
            </a:r>
            <a:r>
              <a:rPr lang="ka-GE" sz="2000" dirty="0"/>
              <a:t>და სამხრეთის </a:t>
            </a:r>
            <a:r>
              <a:rPr lang="ka-GE" sz="2000" b="1" dirty="0"/>
              <a:t>ჩიპსეტი(</a:t>
            </a:r>
            <a:r>
              <a:rPr lang="en-GB" sz="2000" b="1" dirty="0"/>
              <a:t>Southbridge)</a:t>
            </a:r>
            <a:r>
              <a:rPr lang="en-GB" sz="2000" dirty="0"/>
              <a:t>. </a:t>
            </a:r>
            <a:r>
              <a:rPr lang="ka-GE" sz="2000" dirty="0"/>
              <a:t>ჩრდილოეთის ჩიპსეტი წარმოადგენს მიკროსჩიპების მთავარ ერთობლიობას. ის წინა-მხრის სალტეთი უკავშირდება პროცესორს და უზრუნველყოფს მის დაკავშირებას მეხსიერებისა და ინტეგრირებული ვიდეოდაფის მოდულებთან. ის ასევე უკავშირდება სამხრეთ ჩიპსეტს. სამხრეთ ჩიპსეტი აკავშირებს ყველა დანარჩენ პერიფერულ მოწყობილობას. მისი უშუალო კონტროლის ძირითადი ობიექტებია: შეტანა/გამოტანის პორტები, გაფართოების სლოტები, </a:t>
            </a:r>
            <a:r>
              <a:rPr lang="en-GB" sz="2000" dirty="0"/>
              <a:t>BIOS </a:t>
            </a:r>
            <a:r>
              <a:rPr lang="ka-GE" sz="2000" dirty="0"/>
              <a:t>და </a:t>
            </a:r>
            <a:r>
              <a:rPr lang="en-GB" sz="2000" dirty="0"/>
              <a:t>CMOS </a:t>
            </a:r>
            <a:r>
              <a:rPr lang="ka-GE" sz="2000" dirty="0"/>
              <a:t>ბატარეა.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92989-76C8-4E4B-93A5-254A4EEB6A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84048"/>
            <a:ext cx="2744327" cy="324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8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7848600" cy="365455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პროცესორი </a:t>
            </a:r>
          </a:p>
          <a:p>
            <a:pPr marL="0" indent="0" algn="just">
              <a:buNone/>
            </a:pPr>
            <a:r>
              <a:rPr lang="ka-GE" b="1" dirty="0"/>
              <a:t> </a:t>
            </a:r>
          </a:p>
          <a:p>
            <a:pPr marL="0" indent="0" algn="just">
              <a:buNone/>
            </a:pPr>
            <a:r>
              <a:rPr lang="ka-GE" b="1" dirty="0"/>
              <a:t>პროცესორი, ანუ ცენტრალური პროცესორი (</a:t>
            </a:r>
            <a:r>
              <a:rPr lang="en-US" b="1" dirty="0"/>
              <a:t>Central Processor Unit - CPU)</a:t>
            </a:r>
            <a:r>
              <a:rPr lang="ka-GE" b="1" dirty="0"/>
              <a:t> სისტემურ პლატაზე  დაყენდება და კომპიუტერის „ბირთვს“ წარმოადგენს. პროცესორი ძირითად გამომთვლელ ოპერაციებს ასრულებს  კომპიუტერში. მიკროპროცესორების მთავარი პარამეტრი </a:t>
            </a:r>
            <a:r>
              <a:rPr lang="ka-GE" b="1" dirty="0">
                <a:solidFill>
                  <a:srgbClr val="C00000"/>
                </a:solidFill>
              </a:rPr>
              <a:t>ტაქტური სიხშირეა</a:t>
            </a:r>
            <a:r>
              <a:rPr lang="ka-GE" b="1" dirty="0"/>
              <a:t>. იგი გვიჩვენებს წამში რამდენ ელემენტარულ ოპერაციას-ტაქტს ასრულებს მიკროპროცესორი. ტაქტური სიხშირე იზომება მეგაჰერცებში და გიგაჰერცებში. </a:t>
            </a:r>
            <a:r>
              <a:rPr lang="ka-GE" b="1" dirty="0">
                <a:solidFill>
                  <a:srgbClr val="C00000"/>
                </a:solidFill>
              </a:rPr>
              <a:t>თანრიგიანობა</a:t>
            </a:r>
            <a:r>
              <a:rPr lang="ka-GE" b="1" dirty="0"/>
              <a:t> გვიჩვენებს, ერთ ტაქტში თუ რამდენ ორობითი თანრიგის დამუშავებას, ან გადაცემას ახორციელებს მიკროპროცესორი.</a:t>
            </a:r>
            <a:endParaRPr 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313C87-E5A7-47F3-97C4-9FFB9AE4A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3400"/>
            <a:ext cx="5334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6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124200"/>
            <a:ext cx="7848600" cy="3429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ka-GE" sz="1800" b="1" dirty="0">
                <a:solidFill>
                  <a:srgbClr val="C00000"/>
                </a:solidFill>
              </a:rPr>
              <a:t>მუდმივი მეხსიერება </a:t>
            </a:r>
          </a:p>
          <a:p>
            <a:pPr marL="0" indent="0" algn="just">
              <a:buNone/>
            </a:pPr>
            <a:r>
              <a:rPr lang="ka-GE" sz="1800" b="1" dirty="0"/>
              <a:t>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ka-GE" sz="1900" b="1" dirty="0"/>
              <a:t>მუდმივი მეხსიერება კვებისგან დამოუკიდებელი მეხსიერებაა, რომელშიც ფირმა-დამამზადებლის</a:t>
            </a:r>
            <a:r>
              <a:rPr lang="en-US" sz="1900" b="1" dirty="0"/>
              <a:t> </a:t>
            </a:r>
            <a:r>
              <a:rPr lang="ka-GE" sz="1900" b="1" dirty="0"/>
              <a:t>მიერ პროგრამა </a:t>
            </a:r>
            <a:r>
              <a:rPr lang="en-US" sz="1900" b="1" dirty="0">
                <a:solidFill>
                  <a:srgbClr val="C00000"/>
                </a:solidFill>
              </a:rPr>
              <a:t>BIOS</a:t>
            </a:r>
            <a:r>
              <a:rPr lang="ka-GE" sz="1900" b="1" dirty="0"/>
              <a:t>-ი </a:t>
            </a:r>
            <a:r>
              <a:rPr lang="en-US" sz="1900" b="1" dirty="0"/>
              <a:t>(Basic input-output system - </a:t>
            </a:r>
            <a:r>
              <a:rPr lang="ka-GE" sz="1900" b="1" dirty="0"/>
              <a:t>შეყვანა-გამოყვანის</a:t>
            </a:r>
            <a:r>
              <a:rPr lang="en-US" sz="1900" b="1" dirty="0"/>
              <a:t> </a:t>
            </a:r>
            <a:r>
              <a:rPr lang="ka-GE" sz="1900" b="1" dirty="0"/>
              <a:t>საბაზო</a:t>
            </a:r>
            <a:r>
              <a:rPr lang="en-US" sz="1900" b="1" dirty="0"/>
              <a:t> </a:t>
            </a:r>
            <a:r>
              <a:rPr lang="ka-GE" sz="1900" b="1" dirty="0"/>
              <a:t>სისტემა)</a:t>
            </a:r>
            <a:r>
              <a:rPr lang="en-US" sz="1900" b="1" dirty="0"/>
              <a:t> </a:t>
            </a:r>
            <a:r>
              <a:rPr lang="ka-GE" sz="1900" b="1" dirty="0"/>
              <a:t>იწერება.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GB" sz="1900" b="1" dirty="0">
                <a:solidFill>
                  <a:srgbClr val="C00000"/>
                </a:solidFill>
              </a:rPr>
              <a:t>CMOS</a:t>
            </a:r>
            <a:r>
              <a:rPr lang="en-GB" sz="1900" b="1" dirty="0"/>
              <a:t> (</a:t>
            </a:r>
            <a:r>
              <a:rPr lang="en-GB" sz="1900" b="1"/>
              <a:t>Complementary Metal-Oxide-Semiconductor</a:t>
            </a:r>
            <a:r>
              <a:rPr lang="en-GB" sz="1900" b="1" dirty="0"/>
              <a:t>)- </a:t>
            </a:r>
            <a:r>
              <a:rPr lang="ka-GE" sz="1900" b="1" dirty="0"/>
              <a:t>ეს არის მეხსიერება რომელიც ინახავს ინფორმაციას კომპიუტერის კონფიგურაციის შესახებ. აი მაგალითად? რატომ არ ირევა თქვენს კომპიუტერზე კალენდარი, ან საათი, ჩვენ ხომ ვთიშავთ კომპიუტერს. საქმე იმაშია, რომ </a:t>
            </a:r>
            <a:r>
              <a:rPr lang="en-GB" sz="1900" b="1" dirty="0"/>
              <a:t>CMOS </a:t>
            </a:r>
            <a:r>
              <a:rPr lang="ka-GE" sz="1900" b="1" dirty="0"/>
              <a:t>იკვებება ელემენტით რომელიც მდებარეობს დედადაფაზე და აქვს მცირე ვოლტაჟი გამომდინარე </a:t>
            </a:r>
            <a:r>
              <a:rPr lang="en-GB" sz="1900" b="1" dirty="0"/>
              <a:t>CMOS-</a:t>
            </a:r>
            <a:r>
              <a:rPr lang="ka-GE" sz="1900" b="1" dirty="0"/>
              <a:t>ის დაბალი ენერგომოთხოვნილებიდან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2A040C-27A8-4AF7-9496-4BD8BAE68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382714"/>
            <a:ext cx="4389120" cy="274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E0ACA5-7D93-43E5-8E0E-8993E7A7C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0"/>
            <a:ext cx="28575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657600"/>
            <a:ext cx="7924800" cy="3124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a-GE" sz="1800" b="1" dirty="0">
                <a:solidFill>
                  <a:srgbClr val="C00000"/>
                </a:solidFill>
              </a:rPr>
              <a:t>ოპერატიული მეხსიერება </a:t>
            </a:r>
            <a:endParaRPr lang="ka-GE" sz="1800" b="1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a-GE" sz="1800" b="1" dirty="0"/>
              <a:t>სისტემის მეხსიერებას ხშირად უწოდებენ ოპერატიულ</a:t>
            </a:r>
            <a:r>
              <a:rPr lang="en-US" sz="1800" b="1" dirty="0"/>
              <a:t> </a:t>
            </a:r>
            <a:r>
              <a:rPr lang="ka-GE" sz="1800" b="1" dirty="0"/>
              <a:t>მეხსიერებას</a:t>
            </a:r>
            <a:r>
              <a:rPr lang="en-US" sz="1800" b="1" dirty="0"/>
              <a:t> </a:t>
            </a:r>
            <a:r>
              <a:rPr lang="ka-GE" sz="1800" b="1" dirty="0"/>
              <a:t>ან მეხსიერებას ნებისმიერი მიღწევით </a:t>
            </a:r>
            <a:r>
              <a:rPr lang="en-US" sz="1800" b="1" dirty="0"/>
              <a:t>(Random Access Memory - RAM)  </a:t>
            </a:r>
            <a:r>
              <a:rPr lang="ka-GE" sz="1800" b="1" dirty="0"/>
              <a:t>ოპერატიული მეხსიერება კვებაზე დამოკიდებული მეხსიერებაა, რომელშიც პროგრამები და მონაცემები იწერება, რომლებიც პროცესორის მიერ მუშავდება.</a:t>
            </a:r>
            <a:r>
              <a:rPr lang="en-US" sz="1800" b="1" dirty="0"/>
              <a:t> </a:t>
            </a:r>
            <a:r>
              <a:rPr lang="ka-GE" sz="1800" b="1" dirty="0"/>
              <a:t>არსებობს ორი ტიპის ოპერატიული მეხსიერება - სტატიკური </a:t>
            </a:r>
            <a:r>
              <a:rPr lang="en-US" sz="1800" b="1" dirty="0"/>
              <a:t>(SRAM) </a:t>
            </a:r>
            <a:r>
              <a:rPr lang="ka-GE" sz="1800" b="1" dirty="0"/>
              <a:t>და დინამიური</a:t>
            </a:r>
            <a:r>
              <a:rPr lang="en-US" sz="1800" b="1" dirty="0"/>
              <a:t> (DRAM)</a:t>
            </a:r>
            <a:r>
              <a:rPr lang="ka-GE" sz="1800" b="1" dirty="0"/>
              <a:t>.</a:t>
            </a:r>
            <a:endParaRPr lang="en-US" sz="1800" b="1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800" b="1" dirty="0"/>
              <a:t>SDRAM (Synchronous dynamic RAM) - </a:t>
            </a:r>
            <a:r>
              <a:rPr lang="ka-GE" sz="1800" b="1" dirty="0"/>
              <a:t>სინქრონული, ანუ გარკვეული ტაქტური სიხშირით მომუშავე დინამიური </a:t>
            </a:r>
            <a:r>
              <a:rPr lang="en-US" sz="1800" b="1" dirty="0"/>
              <a:t>RAM.</a:t>
            </a:r>
            <a:endParaRPr lang="ka-GE" sz="1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"/>
            <a:ext cx="4724400" cy="324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80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70CA9-89B6-4DC6-AC98-7C9CCCF28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33400"/>
            <a:ext cx="60198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830255-294A-4DAA-B843-98B0B5712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04800"/>
            <a:ext cx="4548366" cy="607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33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7772400" cy="6321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C00000"/>
                </a:solidFill>
                <a:latin typeface="Sylfaen" panose="010A0502050306030303" pitchFamily="18" charset="0"/>
              </a:rPr>
              <a:t>Cache </a:t>
            </a:r>
            <a:r>
              <a:rPr lang="ka-GE" sz="2000" b="1" dirty="0">
                <a:solidFill>
                  <a:srgbClr val="C00000"/>
                </a:solidFill>
                <a:latin typeface="Sylfaen" panose="010A0502050306030303" pitchFamily="18" charset="0"/>
              </a:rPr>
              <a:t>მეხსიერება </a:t>
            </a:r>
            <a:r>
              <a:rPr lang="ka-GE" sz="2000" b="1" dirty="0">
                <a:latin typeface="Sylfaen" panose="010A0502050306030303" pitchFamily="18" charset="0"/>
              </a:rPr>
              <a:t>მცირე მოცულობის, ზესწრაფი ტიპის ოპერატიული მეხსიერებაა. იგი მაღალსიჩქარიანი</a:t>
            </a:r>
            <a:r>
              <a:rPr lang="en-US" sz="2000" b="1" dirty="0">
                <a:latin typeface="Sylfaen" panose="010A0502050306030303" pitchFamily="18" charset="0"/>
              </a:rPr>
              <a:t> </a:t>
            </a:r>
            <a:r>
              <a:rPr lang="ka-GE" sz="2000" b="1" dirty="0">
                <a:latin typeface="Sylfaen" panose="010A0502050306030303" pitchFamily="18" charset="0"/>
              </a:rPr>
              <a:t>ბუფერია, რომელთანაც პროცესორი უშუალოდ ასრულებს მონაცემთა გაცვლას.</a:t>
            </a:r>
            <a:r>
              <a:rPr lang="en-US" sz="2000" b="1" dirty="0">
                <a:latin typeface="Sylfaen" panose="010A0502050306030303" pitchFamily="18" charset="0"/>
              </a:rPr>
              <a:t> Cache-</a:t>
            </a:r>
            <a:r>
              <a:rPr lang="ka-GE" sz="2000" b="1" dirty="0">
                <a:latin typeface="Sylfaen" panose="010A0502050306030303" pitchFamily="18" charset="0"/>
              </a:rPr>
              <a:t>ის კონტროლერი წინასწარგანსაზღვრავს, თუ</a:t>
            </a:r>
            <a:r>
              <a:rPr lang="en-US" sz="2000" b="1" dirty="0">
                <a:latin typeface="Sylfaen" panose="010A0502050306030303" pitchFamily="18" charset="0"/>
              </a:rPr>
              <a:t> </a:t>
            </a:r>
            <a:r>
              <a:rPr lang="ka-GE" sz="2000" b="1" dirty="0">
                <a:latin typeface="Sylfaen" panose="010A0502050306030303" pitchFamily="18" charset="0"/>
              </a:rPr>
              <a:t>რომელი მონაცემები დასჭირდება პროცესორს და წინასწარ ჩატვირთავს მათ ძირითადი</a:t>
            </a:r>
            <a:r>
              <a:rPr lang="en-US" sz="2000" b="1" dirty="0">
                <a:latin typeface="Sylfaen" panose="010A0502050306030303" pitchFamily="18" charset="0"/>
              </a:rPr>
              <a:t> </a:t>
            </a:r>
            <a:r>
              <a:rPr lang="ka-GE" sz="2000" b="1" dirty="0">
                <a:latin typeface="Sylfaen" panose="010A0502050306030303" pitchFamily="18" charset="0"/>
              </a:rPr>
              <a:t>ოპერატიული მეხსიერებიდან </a:t>
            </a:r>
            <a:r>
              <a:rPr lang="en-US" sz="2000" b="1" dirty="0">
                <a:latin typeface="Sylfaen" panose="010A0502050306030303" pitchFamily="18" charset="0"/>
              </a:rPr>
              <a:t>Cache </a:t>
            </a:r>
            <a:r>
              <a:rPr lang="ka-GE" sz="2000" b="1" dirty="0">
                <a:latin typeface="Sylfaen" panose="010A0502050306030303" pitchFamily="18" charset="0"/>
              </a:rPr>
              <a:t>მეხსიერებაში. </a:t>
            </a:r>
          </a:p>
          <a:p>
            <a:pPr marL="0" indent="0" algn="just">
              <a:buNone/>
            </a:pPr>
            <a:r>
              <a:rPr lang="ka-GE" sz="2000" b="1" dirty="0">
                <a:latin typeface="Sylfaen" panose="010A0502050306030303" pitchFamily="18" charset="0"/>
              </a:rPr>
              <a:t> </a:t>
            </a:r>
          </a:p>
          <a:p>
            <a:pPr marL="0" indent="0" algn="just">
              <a:buNone/>
            </a:pPr>
            <a:r>
              <a:rPr lang="ka-GE" sz="2000" b="1" dirty="0">
                <a:solidFill>
                  <a:srgbClr val="C00000"/>
                </a:solidFill>
                <a:latin typeface="Sylfaen" panose="010A0502050306030303" pitchFamily="18" charset="0"/>
              </a:rPr>
              <a:t>მუდმივი მეხსიერება (დამგროვებლები) </a:t>
            </a:r>
          </a:p>
          <a:p>
            <a:pPr marL="0" indent="0" algn="just">
              <a:buNone/>
            </a:pPr>
            <a:r>
              <a:rPr lang="ka-GE" sz="2000" b="1" dirty="0">
                <a:latin typeface="Sylfaen" panose="010A0502050306030303" pitchFamily="18" charset="0"/>
              </a:rPr>
              <a:t>პერსონალური კომპიუტერის სტანდარტულ კონფიგურაციას</a:t>
            </a:r>
            <a:r>
              <a:rPr lang="en-US" sz="2000" b="1" dirty="0">
                <a:latin typeface="Sylfaen" panose="010A0502050306030303" pitchFamily="18" charset="0"/>
              </a:rPr>
              <a:t> </a:t>
            </a:r>
            <a:r>
              <a:rPr lang="ka-GE" sz="2000" b="1" dirty="0">
                <a:latin typeface="Sylfaen" panose="010A0502050306030303" pitchFamily="18" charset="0"/>
              </a:rPr>
              <a:t>შემდეგი ტიპის დამგროვებლები მიეკუთვნება: </a:t>
            </a:r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ka-GE" sz="2000" b="1" dirty="0">
                <a:latin typeface="Sylfaen" panose="010A0502050306030303" pitchFamily="18" charset="0"/>
              </a:rPr>
              <a:t>დრეკადი დისკური მოწყობილობა -</a:t>
            </a:r>
            <a:r>
              <a:rPr lang="en-US" sz="2000" b="1" dirty="0">
                <a:latin typeface="Sylfaen" panose="010A0502050306030303" pitchFamily="18" charset="0"/>
              </a:rPr>
              <a:t> FDD (Floppy Disk Drive); </a:t>
            </a:r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ka-GE" sz="2000" b="1" dirty="0">
                <a:latin typeface="Sylfaen" panose="010A0502050306030303" pitchFamily="18" charset="0"/>
              </a:rPr>
              <a:t>კომპაქტ-დისკური მოწყობილობები</a:t>
            </a:r>
            <a:r>
              <a:rPr lang="en-US" sz="2000" b="1" dirty="0">
                <a:latin typeface="Sylfaen" panose="010A0502050306030303" pitchFamily="18" charset="0"/>
              </a:rPr>
              <a:t> - CDD (Compact-Disk Drives);</a:t>
            </a:r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ka-GE" sz="2000" b="1" dirty="0">
                <a:latin typeface="Sylfaen" panose="010A0502050306030303" pitchFamily="18" charset="0"/>
              </a:rPr>
              <a:t>ვინჩესტერი ანუ ხისტი დისკური მოწყობილობა </a:t>
            </a:r>
            <a:r>
              <a:rPr lang="en-US" sz="2000" b="1" dirty="0">
                <a:latin typeface="Sylfaen" panose="010A0502050306030303" pitchFamily="18" charset="0"/>
              </a:rPr>
              <a:t>- HDD  (Hard Disk Drive); </a:t>
            </a:r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Sylfaen" panose="010A0502050306030303" pitchFamily="18" charset="0"/>
              </a:rPr>
              <a:t>SSD </a:t>
            </a:r>
            <a:r>
              <a:rPr lang="ka-GE" sz="2000" b="1" dirty="0"/>
              <a:t>ანუ სოლიდური მყარი დისკი.</a:t>
            </a:r>
            <a:endParaRPr lang="en-US" sz="2000" b="1" dirty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6707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505200"/>
            <a:ext cx="7696200" cy="31242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a-GE" b="1" dirty="0">
                <a:solidFill>
                  <a:srgbClr val="C00000"/>
                </a:solidFill>
              </a:rPr>
              <a:t>ვინჩესტერი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ka-GE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a-GE" b="1" dirty="0"/>
              <a:t>ვინჩესტერი ანუ ხისტი დისკური მოწყობილობა</a:t>
            </a:r>
            <a:r>
              <a:rPr lang="en-US" b="1" dirty="0"/>
              <a:t> </a:t>
            </a:r>
            <a:r>
              <a:rPr lang="ka-GE" b="1" dirty="0"/>
              <a:t>(</a:t>
            </a:r>
            <a:r>
              <a:rPr lang="en-US" b="1" dirty="0"/>
              <a:t>Hard Disk Drive - HDD) </a:t>
            </a:r>
            <a:r>
              <a:rPr lang="ka-GE" b="1" dirty="0"/>
              <a:t>პერსონალურ კომპიუტერში ინფორმაციის ძირითადი მატარებელია. ვინჩესტერი  დიდი ტევადობით, მაღალი სწრაფქმედებით და საიმედობით გამოირჩევა. პროგრამების და მონაცემების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a-GE" b="1" dirty="0"/>
              <a:t>უმეტესობა ვინჩესტერში იწერება. 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8600"/>
            <a:ext cx="51720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368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987B15-EADB-43C1-8B90-EC862661D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6936100" cy="4038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20BDEE-4943-42E4-AFF9-827D5D4B74B6}"/>
              </a:ext>
            </a:extLst>
          </p:cNvPr>
          <p:cNvSpPr/>
          <p:nvPr/>
        </p:nvSpPr>
        <p:spPr>
          <a:xfrm>
            <a:off x="152400" y="4724400"/>
            <a:ext cx="79248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buSzPct val="100000"/>
            </a:pPr>
            <a:r>
              <a:rPr lang="en-US" sz="2000" b="1" dirty="0">
                <a:solidFill>
                  <a:prstClr val="black"/>
                </a:solidFill>
                <a:latin typeface="Sylfaen" panose="010A0502050306030303" pitchFamily="18" charset="0"/>
              </a:rPr>
              <a:t>SSD </a:t>
            </a:r>
            <a:r>
              <a:rPr lang="ka-GE" sz="2000" b="1" dirty="0">
                <a:solidFill>
                  <a:prstClr val="black"/>
                </a:solidFill>
              </a:rPr>
              <a:t>აკეთებს იმავეს, რასაც </a:t>
            </a:r>
            <a:r>
              <a:rPr lang="en-US" sz="2000" b="1" dirty="0">
                <a:solidFill>
                  <a:prstClr val="black"/>
                </a:solidFill>
                <a:latin typeface="Sylfaen" panose="010A0502050306030303" pitchFamily="18" charset="0"/>
              </a:rPr>
              <a:t>HDD </a:t>
            </a:r>
            <a:r>
              <a:rPr lang="ka-GE" sz="2000" b="1" dirty="0">
                <a:solidFill>
                  <a:prstClr val="black"/>
                </a:solidFill>
              </a:rPr>
              <a:t>მყარი დისკი, მაგრამ ინფორმაცია ინახება ერთმანეთთან დაკავშირებულ ფლეშ მეხსიერების ჩიპებში და ინფორმაციას ინახავს კვების არ არსებობის შემთხვევაშიც. ჩიპები ან პირდაპირ სისტემის დედადაფაზე (ლეპტოპის მსგავსად) ყენდება, ან </a:t>
            </a:r>
            <a:r>
              <a:rPr lang="en-US" sz="2000" b="1" dirty="0">
                <a:solidFill>
                  <a:prstClr val="black"/>
                </a:solidFill>
                <a:latin typeface="Sylfaen" panose="010A0502050306030303" pitchFamily="18" charset="0"/>
              </a:rPr>
              <a:t>PCI Express (PCIe) </a:t>
            </a:r>
            <a:r>
              <a:rPr lang="ka-GE" sz="2000" b="1" dirty="0">
                <a:solidFill>
                  <a:prstClr val="black"/>
                </a:solidFill>
              </a:rPr>
              <a:t>ბარათის სახით.</a:t>
            </a:r>
            <a:endParaRPr lang="en-US" sz="2000" b="1" dirty="0">
              <a:solidFill>
                <a:prstClr val="black"/>
              </a:solidFill>
              <a:latin typeface="Sylfaen" panose="010A0502050306030303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en-US" sz="2400" dirty="0">
                <a:solidFill>
                  <a:prstClr val="black"/>
                </a:solidFill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806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648200"/>
            <a:ext cx="7467600" cy="182575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კომპაქტ-დისკური მოწყობილობა </a:t>
            </a:r>
          </a:p>
          <a:p>
            <a:pPr marL="0" indent="0" algn="just">
              <a:buNone/>
            </a:pPr>
            <a:endParaRPr lang="ka-GE" b="1" dirty="0"/>
          </a:p>
          <a:p>
            <a:pPr marL="0" indent="0" algn="just">
              <a:buNone/>
            </a:pPr>
            <a:r>
              <a:rPr lang="ka-GE" b="1" dirty="0"/>
              <a:t> კომპაქტ-დისკური (</a:t>
            </a:r>
            <a:r>
              <a:rPr lang="en-US" b="1" dirty="0"/>
              <a:t>CD) </a:t>
            </a:r>
            <a:r>
              <a:rPr lang="ka-GE" b="1" dirty="0"/>
              <a:t>მოწყობილობა წარმოადგენს დამგროვებელს, რომელიც მოხსნად მატარებლებს (დისკებს) იყენებს. დისკებზე ინფორმაციის ჩაწერა/წაკითხვა ოპტიკური ტექნოლოგიის საფუძველზე სრულდება. 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6620213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934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7467600" cy="624535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ka-GE" b="1" dirty="0">
                <a:solidFill>
                  <a:srgbClr val="C00000"/>
                </a:solidFill>
              </a:rPr>
              <a:t>ინტერფეისი და სალტე </a:t>
            </a:r>
          </a:p>
          <a:p>
            <a:pPr marL="0" indent="0" algn="just">
              <a:buNone/>
            </a:pPr>
            <a:r>
              <a:rPr lang="ka-GE" b="1" dirty="0"/>
              <a:t> </a:t>
            </a:r>
          </a:p>
          <a:p>
            <a:pPr marL="0" indent="0" algn="just">
              <a:buNone/>
            </a:pPr>
            <a:r>
              <a:rPr lang="ka-GE" b="1" dirty="0"/>
              <a:t>კომპიუტერის სხვადასხვა ბლოკებს, კომპიუტერსა</a:t>
            </a:r>
            <a:r>
              <a:rPr lang="en-US" b="1" dirty="0"/>
              <a:t> </a:t>
            </a:r>
            <a:r>
              <a:rPr lang="ka-GE" b="1" dirty="0"/>
              <a:t>და პერიფერიულ მოწყობილობებს შორის მონაცემების გაცვლა ინტერფეისების საშუალებით ხდება.</a:t>
            </a:r>
          </a:p>
          <a:p>
            <a:pPr marL="0" indent="0" algn="just">
              <a:buNone/>
            </a:pPr>
            <a:r>
              <a:rPr lang="ka-GE" b="1" dirty="0"/>
              <a:t>ტერმინი </a:t>
            </a:r>
            <a:r>
              <a:rPr lang="en-US" b="1" dirty="0">
                <a:solidFill>
                  <a:srgbClr val="C00000"/>
                </a:solidFill>
              </a:rPr>
              <a:t>“</a:t>
            </a:r>
            <a:r>
              <a:rPr lang="ka-GE" b="1" dirty="0">
                <a:solidFill>
                  <a:srgbClr val="C00000"/>
                </a:solidFill>
              </a:rPr>
              <a:t>ინტერფეისი</a:t>
            </a:r>
            <a:r>
              <a:rPr lang="en-US" b="1" dirty="0">
                <a:solidFill>
                  <a:srgbClr val="C00000"/>
                </a:solidFill>
              </a:rPr>
              <a:t>”</a:t>
            </a:r>
            <a:r>
              <a:rPr lang="ka-GE" b="1" dirty="0">
                <a:solidFill>
                  <a:srgbClr val="C00000"/>
                </a:solidFill>
              </a:rPr>
              <a:t> </a:t>
            </a:r>
            <a:r>
              <a:rPr lang="ka-GE" b="1" dirty="0"/>
              <a:t>აღნიშნავს მოწყობილობის </a:t>
            </a:r>
          </a:p>
          <a:p>
            <a:pPr marL="0" indent="0" algn="just">
              <a:buNone/>
            </a:pPr>
            <a:r>
              <a:rPr lang="ka-GE" b="1" dirty="0"/>
              <a:t>სხვადასხვა მახასიათებლების ერთობლიობას, რომლებიც</a:t>
            </a:r>
            <a:r>
              <a:rPr lang="en-US" b="1" dirty="0"/>
              <a:t> </a:t>
            </a:r>
            <a:r>
              <a:rPr lang="ka-GE" b="1" dirty="0"/>
              <a:t>მასსა და სხვა მოწყობილობებს შორის ინფორმაციის გაცვლის ორგანიზაციას განაზღვრავენ. </a:t>
            </a:r>
            <a:endParaRPr lang="en-US" b="1" dirty="0"/>
          </a:p>
          <a:p>
            <a:pPr marL="0" indent="0" algn="just">
              <a:buNone/>
            </a:pPr>
            <a:r>
              <a:rPr lang="ka-GE" b="1" dirty="0"/>
              <a:t>ინტერფეისით მონაცემთა გაცვლა სიგნალების საშუალებით</a:t>
            </a:r>
            <a:r>
              <a:rPr lang="en-US" b="1" dirty="0"/>
              <a:t> </a:t>
            </a:r>
            <a:r>
              <a:rPr lang="ka-GE" b="1" dirty="0"/>
              <a:t>ხორციელდება. სიგნალების</a:t>
            </a:r>
            <a:r>
              <a:rPr lang="en-US" b="1" dirty="0"/>
              <a:t> </a:t>
            </a:r>
            <a:r>
              <a:rPr lang="ka-GE" b="1" dirty="0"/>
              <a:t>გადაცემა</a:t>
            </a:r>
            <a:r>
              <a:rPr lang="en-US" b="1" dirty="0"/>
              <a:t> </a:t>
            </a:r>
            <a:r>
              <a:rPr lang="ka-GE" b="1" dirty="0"/>
              <a:t>ხდება</a:t>
            </a:r>
            <a:r>
              <a:rPr lang="en-US" b="1" dirty="0"/>
              <a:t> </a:t>
            </a:r>
            <a:r>
              <a:rPr lang="ka-GE" b="1" dirty="0"/>
              <a:t>ელექტრული (ან ოპტიკური) ხაზებით, რომელთაც ინტერფეისის</a:t>
            </a:r>
            <a:r>
              <a:rPr lang="en-US" b="1" dirty="0"/>
              <a:t> </a:t>
            </a:r>
            <a:r>
              <a:rPr lang="ka-GE" b="1" dirty="0"/>
              <a:t>ხაზები ეწოდებათ. ხაზების ერთობლიობას, რომლებიც დაჯგუფებული არიან ფუნქციური დანიშნულების მიხედვით, ინტერფეისის </a:t>
            </a:r>
            <a:r>
              <a:rPr lang="ka-GE" b="1" dirty="0">
                <a:solidFill>
                  <a:srgbClr val="C00000"/>
                </a:solidFill>
              </a:rPr>
              <a:t>სალტე</a:t>
            </a:r>
            <a:r>
              <a:rPr lang="ka-GE" b="1" dirty="0"/>
              <a:t> </a:t>
            </a:r>
            <a:r>
              <a:rPr lang="en-US" b="1" dirty="0"/>
              <a:t> </a:t>
            </a:r>
            <a:r>
              <a:rPr lang="ka-GE" b="1" dirty="0"/>
              <a:t>ეწოდება.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028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4572000"/>
            <a:ext cx="7696200" cy="14478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პორტი</a:t>
            </a:r>
            <a:r>
              <a:rPr lang="ka-GE" b="1" dirty="0"/>
              <a:t> არის ინტერფეისი, რომლის საშუალებითაც</a:t>
            </a:r>
            <a:r>
              <a:rPr lang="en-US" b="1" dirty="0"/>
              <a:t> </a:t>
            </a:r>
            <a:r>
              <a:rPr lang="ka-GE" b="1" dirty="0"/>
              <a:t>კომპიუტერს უშუალოდ</a:t>
            </a:r>
            <a:r>
              <a:rPr lang="en-US" b="1" dirty="0"/>
              <a:t> </a:t>
            </a:r>
            <a:r>
              <a:rPr lang="ka-GE" b="1" dirty="0"/>
              <a:t>უკავშირდება პერიფერიული მოწყობილობა. სურათზე წარმოდგენილია სისტემურ პლატაზე</a:t>
            </a:r>
            <a:r>
              <a:rPr lang="en-US" b="1" dirty="0"/>
              <a:t> </a:t>
            </a:r>
            <a:r>
              <a:rPr lang="ka-GE" b="1" dirty="0"/>
              <a:t>დამონტაჟებული</a:t>
            </a:r>
            <a:r>
              <a:rPr lang="en-US" b="1" dirty="0"/>
              <a:t> </a:t>
            </a:r>
            <a:r>
              <a:rPr lang="ka-GE" b="1" dirty="0"/>
              <a:t>პორტები.</a:t>
            </a:r>
          </a:p>
          <a:p>
            <a:pPr marL="0" indent="0">
              <a:buNone/>
            </a:pPr>
            <a:endParaRPr lang="ka-GE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257" y="1524000"/>
            <a:ext cx="59817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190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5534025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631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4419600"/>
            <a:ext cx="7315200" cy="19812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ვიდეოკონტროლერი </a:t>
            </a:r>
          </a:p>
          <a:p>
            <a:pPr marL="0" indent="0" algn="just">
              <a:buNone/>
            </a:pPr>
            <a:r>
              <a:rPr lang="ka-GE" dirty="0"/>
              <a:t> ვიდეოკონტროლერი აფორმირებს გამოსახულებას</a:t>
            </a:r>
            <a:r>
              <a:rPr lang="en-US" dirty="0"/>
              <a:t> </a:t>
            </a:r>
            <a:r>
              <a:rPr lang="ka-GE" dirty="0"/>
              <a:t>და მართავს ინფორმაციის მონიტორზე გამოსახვის პროცესს. </a:t>
            </a:r>
          </a:p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აუდიოკონტროლერი</a:t>
            </a:r>
            <a:r>
              <a:rPr lang="ka-GE" dirty="0"/>
              <a:t> </a:t>
            </a:r>
          </a:p>
          <a:p>
            <a:pPr marL="0" indent="0" algn="just">
              <a:buNone/>
            </a:pPr>
            <a:r>
              <a:rPr lang="ka-GE" dirty="0"/>
              <a:t> აუდიოკონტროლერი ახდენს </a:t>
            </a:r>
            <a:r>
              <a:rPr lang="en-US" dirty="0"/>
              <a:t>“</a:t>
            </a:r>
            <a:r>
              <a:rPr lang="ka-GE" dirty="0"/>
              <a:t>რთული</a:t>
            </a:r>
            <a:r>
              <a:rPr lang="en-US" dirty="0"/>
              <a:t>” </a:t>
            </a:r>
            <a:r>
              <a:rPr lang="ka-GE" dirty="0"/>
              <a:t>ხმების გენერირებას. მას უკავშირდება აუდიოსისტემის სხვადასხვა კომპონენტი.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3581400" cy="239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029" y="1524000"/>
            <a:ext cx="3619500" cy="260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570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4114800"/>
            <a:ext cx="7696200" cy="2590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ქსელური კონტროლერი</a:t>
            </a:r>
          </a:p>
          <a:p>
            <a:pPr marL="0" indent="0" algn="just">
              <a:buNone/>
            </a:pPr>
            <a:r>
              <a:rPr lang="ka-GE" b="1" dirty="0"/>
              <a:t>  </a:t>
            </a:r>
          </a:p>
          <a:p>
            <a:pPr marL="0" indent="0" algn="just">
              <a:buNone/>
            </a:pPr>
            <a:r>
              <a:rPr lang="ka-GE" b="1" dirty="0"/>
              <a:t>ქსელური კონტროლერის (</a:t>
            </a:r>
            <a:r>
              <a:rPr lang="en-US" b="1" dirty="0"/>
              <a:t>NIC – Network Interface Card) </a:t>
            </a:r>
            <a:r>
              <a:rPr lang="ka-GE" b="1" dirty="0"/>
              <a:t>საშუალებით კომპიუტერი კომპიუტერულ ქსელს უკავშირდება.</a:t>
            </a:r>
            <a:endParaRPr lang="en-US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"/>
            <a:ext cx="4572000" cy="363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140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685800"/>
            <a:ext cx="7239000" cy="5788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dirty="0"/>
              <a:t> ვიდეოკონტროლერი, აუდიოკონტროლერი და ქსელური კონტროლერი წარმოადგენენ პლატა-ადაპტერებს,</a:t>
            </a:r>
            <a:r>
              <a:rPr lang="en-US" dirty="0"/>
              <a:t> </a:t>
            </a:r>
            <a:r>
              <a:rPr lang="ka-GE" dirty="0"/>
              <a:t>რომლებიც სისტემურ პლატაზე დაყენდება. არსებობს ისეთი სისტემური</a:t>
            </a:r>
            <a:r>
              <a:rPr lang="en-US" dirty="0"/>
              <a:t> </a:t>
            </a:r>
            <a:r>
              <a:rPr lang="ka-GE" dirty="0"/>
              <a:t>პლატებიც, რომლებსაც </a:t>
            </a:r>
            <a:r>
              <a:rPr lang="en-US" dirty="0"/>
              <a:t>“</a:t>
            </a:r>
            <a:r>
              <a:rPr lang="ka-GE" dirty="0"/>
              <a:t>ჩაშენებული</a:t>
            </a:r>
            <a:r>
              <a:rPr lang="en-US" dirty="0"/>
              <a:t>” </a:t>
            </a:r>
            <a:r>
              <a:rPr lang="ka-GE" dirty="0"/>
              <a:t>კონტროლერები აქვთ. ამ შემთხვევაში სისტემის ღირებულება მკვეთრად მცირდება. თუმცა უნდა გავითვალისწინოთ,</a:t>
            </a:r>
            <a:r>
              <a:rPr lang="en-US" dirty="0"/>
              <a:t> </a:t>
            </a:r>
            <a:r>
              <a:rPr lang="ka-GE" dirty="0"/>
              <a:t>რომ პლატა-ადაპტერების</a:t>
            </a:r>
          </a:p>
          <a:p>
            <a:pPr marL="0" indent="0" algn="just">
              <a:buNone/>
            </a:pPr>
            <a:r>
              <a:rPr lang="ka-GE" dirty="0"/>
              <a:t>(განსაკუთრებით ვიდეოკონტროლერის) ხარისხობრივი მაჩვენებლები </a:t>
            </a:r>
            <a:r>
              <a:rPr lang="en-US" dirty="0"/>
              <a:t>“</a:t>
            </a:r>
            <a:r>
              <a:rPr lang="ka-GE" dirty="0"/>
              <a:t>ჩაშენებული</a:t>
            </a:r>
            <a:r>
              <a:rPr lang="en-US" dirty="0"/>
              <a:t>”</a:t>
            </a:r>
            <a:endParaRPr lang="ka-GE" dirty="0"/>
          </a:p>
          <a:p>
            <a:pPr marL="0" indent="0" algn="just">
              <a:buNone/>
            </a:pPr>
            <a:r>
              <a:rPr lang="ka-GE" dirty="0"/>
              <a:t>კონტროლერების</a:t>
            </a:r>
            <a:r>
              <a:rPr lang="en-US" dirty="0"/>
              <a:t> </a:t>
            </a:r>
            <a:r>
              <a:rPr lang="ka-GE" dirty="0"/>
              <a:t>ანალოგიურ</a:t>
            </a:r>
            <a:r>
              <a:rPr lang="en-US" dirty="0"/>
              <a:t> </a:t>
            </a:r>
            <a:r>
              <a:rPr lang="ka-GE" dirty="0"/>
              <a:t>მაჩვენებლებს</a:t>
            </a:r>
            <a:r>
              <a:rPr lang="en-US" dirty="0"/>
              <a:t> </a:t>
            </a:r>
            <a:r>
              <a:rPr lang="ka-GE" dirty="0"/>
              <a:t>მკვეთრად აღემატება. </a:t>
            </a:r>
          </a:p>
          <a:p>
            <a:pPr marL="0" indent="0">
              <a:buNone/>
            </a:pPr>
            <a:r>
              <a:rPr lang="ka-G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86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648200"/>
            <a:ext cx="7467600" cy="16764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ka-GE" dirty="0"/>
              <a:t>კორპუსში (</a:t>
            </a:r>
            <a:r>
              <a:rPr lang="en-US" dirty="0"/>
              <a:t>Case) </a:t>
            </a:r>
            <a:r>
              <a:rPr lang="ka-GE" dirty="0"/>
              <a:t>მოთავსებულია სისტემური პლატა, კვების ბლოკი, დისკურიმოწყობილობები</a:t>
            </a:r>
            <a:r>
              <a:rPr lang="en-US" dirty="0"/>
              <a:t> </a:t>
            </a:r>
            <a:r>
              <a:rPr lang="ka-GE" dirty="0"/>
              <a:t>და პლატა-ადაპტერები, რომლებიც კონკრეტული პერიფერიული მოწყობილობების მართვას ახორციელებენ.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45847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234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66F4D7-765C-4DC9-B184-019306344033}"/>
              </a:ext>
            </a:extLst>
          </p:cNvPr>
          <p:cNvSpPr/>
          <p:nvPr/>
        </p:nvSpPr>
        <p:spPr>
          <a:xfrm>
            <a:off x="838200" y="6019800"/>
            <a:ext cx="2438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1.33:1 or </a:t>
            </a:r>
            <a:r>
              <a:rPr lang="en-GB" b="1" dirty="0" err="1"/>
              <a:t>fullscreen</a:t>
            </a:r>
            <a:endParaRPr lang="en-GB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890DCB-4E5F-4F1B-B83F-1561A1323924}"/>
              </a:ext>
            </a:extLst>
          </p:cNvPr>
          <p:cNvSpPr/>
          <p:nvPr/>
        </p:nvSpPr>
        <p:spPr>
          <a:xfrm>
            <a:off x="4800600" y="6019800"/>
            <a:ext cx="2603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1.78:1 or widescreen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9201DF-E5AE-48EC-B1D6-70A5DF3E0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3909676" cy="2819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FBCA0A-728A-4577-A275-D953D434B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176" y="234696"/>
            <a:ext cx="3909676" cy="28575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0DF09-4DEF-4E19-9B9B-090472B8A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317511"/>
            <a:ext cx="719137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9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4114800"/>
            <a:ext cx="7696200" cy="2133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ka-GE" b="1" dirty="0">
                <a:solidFill>
                  <a:srgbClr val="C00000"/>
                </a:solidFill>
              </a:rPr>
              <a:t>კლავიატურა  </a:t>
            </a:r>
          </a:p>
          <a:p>
            <a:pPr marL="0" indent="0" algn="just">
              <a:buNone/>
            </a:pPr>
            <a:endParaRPr lang="ka-GE" dirty="0"/>
          </a:p>
          <a:p>
            <a:pPr marL="0" indent="0" algn="just">
              <a:buNone/>
            </a:pPr>
            <a:r>
              <a:rPr lang="ka-GE" dirty="0"/>
              <a:t> კლავიატურა კომპიუტერში ინფორმაციის</a:t>
            </a:r>
            <a:r>
              <a:rPr lang="en-US" dirty="0"/>
              <a:t> </a:t>
            </a:r>
            <a:r>
              <a:rPr lang="ka-GE" dirty="0"/>
              <a:t>სტანდარტული შემყვანი მოწყობილობაა.</a:t>
            </a:r>
          </a:p>
          <a:p>
            <a:pPr marL="0" indent="0" algn="just">
              <a:buNone/>
            </a:pPr>
            <a:r>
              <a:rPr lang="ka-GE" dirty="0"/>
              <a:t>კომპიუტერული ტექნიკის განვითარების განმავლობაში მხოლოდ მცირე ცვლილებები განიცადა.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5486400" cy="275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181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24400"/>
            <a:ext cx="7467600" cy="175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a-GE" dirty="0"/>
              <a:t>"მაუსი" ეკრანზე კურსორის პოზიციონირების ძირითადი საშუალებაა. გრაფიკული გარსების გავრცელებასთან ერთად ის იქცა კომპიუტერის სტანდარტული კონფიგურაციის განუყოფელ ნაწილად.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14400"/>
            <a:ext cx="326707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084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24400"/>
            <a:ext cx="7467600" cy="152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a-GE" b="1" dirty="0"/>
              <a:t>სკანერი</a:t>
            </a:r>
            <a:r>
              <a:rPr lang="ka-GE" i="1" dirty="0"/>
              <a:t>   </a:t>
            </a:r>
            <a:r>
              <a:rPr lang="en-US" i="1" dirty="0"/>
              <a:t>Epson Perfection 4990 Photo Scanner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"/>
            <a:ext cx="476250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399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27771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1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0062"/>
            <a:ext cx="3628812" cy="43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4724400"/>
            <a:ext cx="4267200" cy="19019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en-US" dirty="0"/>
              <a:t>Kodak</a:t>
            </a:r>
            <a:r>
              <a:rPr lang="ka-GE" dirty="0"/>
              <a:t>-ის ფირმის ფოტოკამერა და პრინტერი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865914" y="4495800"/>
            <a:ext cx="3890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dirty="0"/>
              <a:t>ვებ კამერა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894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24400"/>
            <a:ext cx="7467600" cy="1749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a-GE" i="1" dirty="0"/>
              <a:t>ჭავლური პრინტერი </a:t>
            </a:r>
            <a:r>
              <a:rPr lang="en-US" i="1" dirty="0"/>
              <a:t>HP Deskjet Ink Advantage 2060 AIO 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47244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352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800600"/>
            <a:ext cx="7467600" cy="1673352"/>
          </a:xfrm>
        </p:spPr>
        <p:txBody>
          <a:bodyPr/>
          <a:lstStyle/>
          <a:p>
            <a:pPr marL="0" indent="0" algn="ctr">
              <a:buNone/>
            </a:pPr>
            <a:r>
              <a:rPr lang="ka-GE" dirty="0"/>
              <a:t>შავ- თეთრი ლაზერული პრინტერი </a:t>
            </a:r>
            <a:r>
              <a:rPr lang="en-US" dirty="0"/>
              <a:t> </a:t>
            </a:r>
            <a:r>
              <a:rPr lang="en-US" i="1" dirty="0"/>
              <a:t>HP </a:t>
            </a:r>
            <a:r>
              <a:rPr lang="en-US" i="1" dirty="0" err="1"/>
              <a:t>Laserjet</a:t>
            </a:r>
            <a:r>
              <a:rPr lang="en-US" i="1" dirty="0"/>
              <a:t> P3015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"/>
            <a:ext cx="411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696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181600"/>
            <a:ext cx="7467600" cy="1292352"/>
          </a:xfrm>
        </p:spPr>
        <p:txBody>
          <a:bodyPr/>
          <a:lstStyle/>
          <a:p>
            <a:pPr marL="0" indent="0" algn="ctr">
              <a:buNone/>
            </a:pPr>
            <a:r>
              <a:rPr lang="ka-GE" i="1" dirty="0"/>
              <a:t>ლაზერული პრინტერი  </a:t>
            </a:r>
            <a:r>
              <a:rPr lang="de-DE" i="1" dirty="0"/>
              <a:t>HP LaserJet Pro CM 1415 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"/>
            <a:ext cx="512008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603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623</TotalTime>
  <Words>890</Words>
  <Application>Microsoft Office PowerPoint</Application>
  <PresentationFormat>On-screen Show (4:3)</PresentationFormat>
  <Paragraphs>65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Century Schoolbook</vt:lpstr>
      <vt:lpstr>Sylfaen</vt:lpstr>
      <vt:lpstr>Wingdings</vt:lpstr>
      <vt:lpstr>Wingdings 2</vt:lpstr>
      <vt:lpstr>Oriel</vt:lpstr>
      <vt:lpstr>თემა 1.2.  კომპიუტერის ძირითადი კომპონენტები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ლექცია I.  კომპიუტერების თაობები. კომპიუტერის განვითარების ძირითადი ეტაპები და კლასიფიკაცია</dc:title>
  <dc:creator>Alexander Egoyan</dc:creator>
  <cp:lastModifiedBy>Irina</cp:lastModifiedBy>
  <cp:revision>86</cp:revision>
  <dcterms:created xsi:type="dcterms:W3CDTF">2015-03-05T07:23:41Z</dcterms:created>
  <dcterms:modified xsi:type="dcterms:W3CDTF">2020-03-26T05:14:55Z</dcterms:modified>
</cp:coreProperties>
</file>